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36" r:id="rId8"/>
    <p:sldId id="1838" r:id="rId9"/>
    <p:sldId id="1800" r:id="rId10"/>
    <p:sldId id="1856" r:id="rId11"/>
    <p:sldId id="1840" r:id="rId12"/>
    <p:sldId id="1864" r:id="rId13"/>
    <p:sldId id="1865" r:id="rId14"/>
    <p:sldId id="1858" r:id="rId15"/>
    <p:sldId id="1813" r:id="rId16"/>
    <p:sldId id="1805" r:id="rId17"/>
    <p:sldId id="1821" r:id="rId18"/>
    <p:sldId id="1859" r:id="rId19"/>
    <p:sldId id="1842" r:id="rId20"/>
    <p:sldId id="1843" r:id="rId21"/>
    <p:sldId id="1844" r:id="rId22"/>
    <p:sldId id="1845" r:id="rId23"/>
    <p:sldId id="1846" r:id="rId24"/>
    <p:sldId id="1847" r:id="rId25"/>
    <p:sldId id="1848" r:id="rId26"/>
    <p:sldId id="1860" r:id="rId27"/>
    <p:sldId id="1851" r:id="rId28"/>
    <p:sldId id="1853" r:id="rId29"/>
    <p:sldId id="1854" r:id="rId30"/>
    <p:sldId id="1855" r:id="rId31"/>
    <p:sldId id="1799" r:id="rId32"/>
    <p:sldId id="1852" r:id="rId33"/>
    <p:sldId id="1850" r:id="rId34"/>
    <p:sldId id="1862" r:id="rId35"/>
    <p:sldId id="1863"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defRPr kumimoji="0" lang="zh-CN" altLang="en-US" sz="96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767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0.xml"/><Relationship Id="rId5" Type="http://schemas.openxmlformats.org/officeDocument/2006/relationships/image" Target="../media/image27.tiff"/><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oqube.com/fpga-design-flow/" TargetMode="External"/><Relationship Id="rId2" Type="http://schemas.openxmlformats.org/officeDocument/2006/relationships/hyperlink" Target="https://caiwuchu.seu.edu.cn/"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9208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专用处理器</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73197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en-US" altLang="zh-CN" dirty="0"/>
              <a:t>AI</a:t>
            </a:r>
            <a:r>
              <a:rPr lang="zh-CN" altLang="en-US" dirty="0"/>
              <a:t> 芯片部署方式：云、边、端</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1225388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en-US" altLang="zh-CN" dirty="0"/>
              <a:t>AI</a:t>
            </a:r>
            <a:r>
              <a:rPr lang="zh-CN" altLang="en-US" dirty="0"/>
              <a:t> 芯片部署方式：云、边、端</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5363019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RoadMap</a:t>
            </a:r>
            <a:br>
              <a:rPr lang="en-US" altLang="zh-CN" dirty="0">
                <a:solidFill>
                  <a:srgbClr val="C00000"/>
                </a:solidFill>
              </a:rPr>
            </a:br>
            <a:r>
              <a:rPr lang="en-US" altLang="zh-CN" dirty="0">
                <a:solidFill>
                  <a:srgbClr val="C00000"/>
                </a:solidFill>
              </a:rPr>
              <a:t>AI</a:t>
            </a:r>
            <a:r>
              <a:rPr lang="zh-CN" altLang="en-US" dirty="0">
                <a:solidFill>
                  <a:srgbClr val="C00000"/>
                </a:solidFill>
              </a:rPr>
              <a:t> 芯片技术路线</a:t>
            </a:r>
          </a:p>
        </p:txBody>
      </p:sp>
    </p:spTree>
    <p:extLst>
      <p:ext uri="{BB962C8B-B14F-4D97-AF65-F5344CB8AC3E}">
        <p14:creationId xmlns:p14="http://schemas.microsoft.com/office/powerpoint/2010/main" val="7126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graphicFrame>
        <p:nvGraphicFramePr>
          <p:cNvPr id="7" name="表格 6">
            <a:extLst>
              <a:ext uri="{FF2B5EF4-FFF2-40B4-BE49-F238E27FC236}">
                <a16:creationId xmlns:a16="http://schemas.microsoft.com/office/drawing/2014/main" id="{B145BE6A-88C7-F04E-8685-6A45E5C36640}"/>
              </a:ext>
            </a:extLst>
          </p:cNvPr>
          <p:cNvGraphicFramePr>
            <a:graphicFrameLocks noGrp="1"/>
          </p:cNvGraphicFramePr>
          <p:nvPr>
            <p:extLst>
              <p:ext uri="{D42A27DB-BD31-4B8C-83A1-F6EECF244321}">
                <p14:modId xmlns:p14="http://schemas.microsoft.com/office/powerpoint/2010/main" val="1032051965"/>
              </p:ext>
            </p:extLst>
          </p:nvPr>
        </p:nvGraphicFramePr>
        <p:xfrm>
          <a:off x="623635" y="1988840"/>
          <a:ext cx="10876415" cy="4124073"/>
        </p:xfrm>
        <a:graphic>
          <a:graphicData uri="http://schemas.openxmlformats.org/drawingml/2006/table">
            <a:tbl>
              <a:tblPr/>
              <a:tblGrid>
                <a:gridCol w="1298282">
                  <a:extLst>
                    <a:ext uri="{9D8B030D-6E8A-4147-A177-3AD203B41FA5}">
                      <a16:colId xmlns:a16="http://schemas.microsoft.com/office/drawing/2014/main" val="1189140174"/>
                    </a:ext>
                  </a:extLst>
                </a:gridCol>
                <a:gridCol w="3109221">
                  <a:extLst>
                    <a:ext uri="{9D8B030D-6E8A-4147-A177-3AD203B41FA5}">
                      <a16:colId xmlns:a16="http://schemas.microsoft.com/office/drawing/2014/main" val="1026118873"/>
                    </a:ext>
                  </a:extLst>
                </a:gridCol>
                <a:gridCol w="3234456">
                  <a:extLst>
                    <a:ext uri="{9D8B030D-6E8A-4147-A177-3AD203B41FA5}">
                      <a16:colId xmlns:a16="http://schemas.microsoft.com/office/drawing/2014/main" val="1838130043"/>
                    </a:ext>
                  </a:extLst>
                </a:gridCol>
                <a:gridCol w="3234456">
                  <a:extLst>
                    <a:ext uri="{9D8B030D-6E8A-4147-A177-3AD203B41FA5}">
                      <a16:colId xmlns:a16="http://schemas.microsoft.com/office/drawing/2014/main" val="1534638603"/>
                    </a:ext>
                  </a:extLst>
                </a:gridCol>
              </a:tblGrid>
              <a:tr h="498572">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800" b="1"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GPU</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FPGA</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ASIC</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定制化程度</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通用</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半定制化</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定制化</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灵活性</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不好</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成本</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低</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编程语言</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CUDA/OpenCL</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Verilog/VHDL</a:t>
                      </a:r>
                      <a:r>
                        <a:rPr lang="zh-CN" altLang="en-US" sz="1200" b="0" dirty="0">
                          <a:solidFill>
                            <a:srgbClr val="374154"/>
                          </a:solidFill>
                          <a:effectLst/>
                          <a:latin typeface="Gill Sans MT" panose="020B0502020104020203" pitchFamily="34" charset="0"/>
                          <a:ea typeface="Microsoft YaHei" panose="020B0503020204020204" pitchFamily="34" charset="-122"/>
                        </a:rPr>
                        <a:t>，</a:t>
                      </a:r>
                      <a:r>
                        <a:rPr lang="en-US" altLang="zh-CN" sz="1200" b="0" dirty="0">
                          <a:solidFill>
                            <a:srgbClr val="374154"/>
                          </a:solidFill>
                          <a:effectLst/>
                          <a:latin typeface="Gill Sans MT" panose="020B0502020104020203" pitchFamily="34" charset="0"/>
                          <a:ea typeface="Microsoft YaHei" panose="020B0503020204020204" pitchFamily="34" charset="-122"/>
                        </a:rPr>
                        <a:t>OpenCL/HLS</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功耗</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优点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峰值计算能力强，产品成熟</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平均性能较高，功耗较低，灵活性强</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专用性能强，功耗较低</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700278">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缺点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整体算力利用率低，功耗高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量产单价高，峰值算力低，上层软件构筑难</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上层软件构筑难，针对具体应用，泛化性差</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应用场景</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云端训练、云端推理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云端推理、终端推理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云端训练与推理、终端推理</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218101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31738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648072"/>
          </a:xfrm>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endParaRPr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59601990-D75F-4442-BBC6-0592EA8806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5501" y="2204864"/>
            <a:ext cx="5072840" cy="3959939"/>
          </a:xfrm>
          <a:prstGeom prst="rect">
            <a:avLst/>
          </a:prstGeom>
        </p:spPr>
      </p:pic>
      <p:pic>
        <p:nvPicPr>
          <p:cNvPr id="3" name="图片 2">
            <a:extLst>
              <a:ext uri="{FF2B5EF4-FFF2-40B4-BE49-F238E27FC236}">
                <a16:creationId xmlns:a16="http://schemas.microsoft.com/office/drawing/2014/main" id="{70972F04-7CFD-7A49-A031-7FE3A04103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4685" y="2245778"/>
            <a:ext cx="4654256" cy="3847518"/>
          </a:xfrm>
          <a:prstGeom prst="rect">
            <a:avLst/>
          </a:prstGeom>
        </p:spPr>
      </p:pic>
    </p:spTree>
    <p:extLst>
      <p:ext uri="{BB962C8B-B14F-4D97-AF65-F5344CB8AC3E}">
        <p14:creationId xmlns:p14="http://schemas.microsoft.com/office/powerpoint/2010/main" val="83088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Field-Programmable Gate Array</a:t>
            </a:r>
            <a:r>
              <a:rPr lang="zh-CN" altLang="en-US" b="1" dirty="0">
                <a:latin typeface="Gill Sans MT" panose="020B0502020104020203" pitchFamily="34" charset="0"/>
              </a:rPr>
              <a:t>），现场可编程门阵列</a:t>
            </a:r>
            <a:r>
              <a:rPr lang="zh-CN" altLang="en-US" dirty="0">
                <a:latin typeface="Gill Sans MT" panose="020B0502020104020203" pitchFamily="34" charset="0"/>
              </a:rPr>
              <a:t>。作为专用集成电路领域中的一种半定制电路出现。</a:t>
            </a:r>
            <a:r>
              <a:rPr lang="en-US" altLang="zh-CN" dirty="0">
                <a:latin typeface="Gill Sans MT" panose="020B0502020104020203" pitchFamily="34" charset="0"/>
              </a:rPr>
              <a:t>FPGA</a:t>
            </a:r>
            <a:r>
              <a:rPr lang="zh-CN" altLang="en-US" dirty="0">
                <a:latin typeface="Gill Sans MT" panose="020B0502020104020203" pitchFamily="34" charset="0"/>
              </a:rPr>
              <a:t>利用门电路直接运算，速度快，而用户可以自由定义这些门电路和存储器之间的布线，改变执行方案，以期得到最佳效果。</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可以采用</a:t>
            </a:r>
            <a:r>
              <a:rPr lang="en-US" altLang="zh-CN" dirty="0">
                <a:latin typeface="Gill Sans MT" panose="020B0502020104020203" pitchFamily="34" charset="0"/>
              </a:rPr>
              <a:t>OpenCL</a:t>
            </a:r>
            <a:r>
              <a:rPr lang="zh-CN" altLang="en-US" dirty="0">
                <a:latin typeface="Gill Sans MT" panose="020B0502020104020203" pitchFamily="34" charset="0"/>
              </a:rPr>
              <a:t>等更高效的编程语言，降低了硬件编程的难度，还可以集成重要的控制功能，整合系统模块，提高了应用的灵活性，与</a:t>
            </a:r>
            <a:r>
              <a:rPr lang="en-US" altLang="zh-CN" dirty="0">
                <a:latin typeface="Gill Sans MT" panose="020B0502020104020203" pitchFamily="34" charset="0"/>
              </a:rPr>
              <a:t>GPU</a:t>
            </a:r>
            <a:r>
              <a:rPr lang="zh-CN" altLang="en-US" dirty="0">
                <a:latin typeface="Gill Sans MT" panose="020B0502020104020203" pitchFamily="34" charset="0"/>
              </a:rPr>
              <a:t>相比，</a:t>
            </a:r>
            <a:r>
              <a:rPr lang="en-US" altLang="zh-CN" dirty="0">
                <a:latin typeface="Gill Sans MT" panose="020B0502020104020203" pitchFamily="34" charset="0"/>
              </a:rPr>
              <a:t>FPGA</a:t>
            </a:r>
            <a:r>
              <a:rPr lang="zh-CN" altLang="en-US" dirty="0">
                <a:latin typeface="Gill Sans MT" panose="020B0502020104020203" pitchFamily="34" charset="0"/>
              </a:rPr>
              <a:t>具备更强的平均计算能力和更低的功耗。</a:t>
            </a: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适用于多指令，单数据流的分析，与</a:t>
            </a:r>
            <a:r>
              <a:rPr lang="en-US" altLang="zh-CN" dirty="0">
                <a:latin typeface="Gill Sans MT" panose="020B0502020104020203" pitchFamily="34" charset="0"/>
              </a:rPr>
              <a:t>GPU</a:t>
            </a:r>
            <a:r>
              <a:rPr lang="zh-CN" altLang="en-US" dirty="0">
                <a:latin typeface="Gill Sans MT" panose="020B0502020104020203" pitchFamily="34" charset="0"/>
              </a:rPr>
              <a:t>相反，因此常用于推理阶段。</a:t>
            </a:r>
            <a:r>
              <a:rPr lang="en-US" altLang="zh-CN" dirty="0">
                <a:latin typeface="Gill Sans MT" panose="020B0502020104020203" pitchFamily="34" charset="0"/>
              </a:rPr>
              <a:t>FPGA</a:t>
            </a:r>
            <a:r>
              <a:rPr lang="zh-CN" altLang="en-US" dirty="0">
                <a:latin typeface="Gill Sans MT" panose="020B0502020104020203" pitchFamily="34" charset="0"/>
              </a:rPr>
              <a:t>是用硬件实现软件算法，因此在实现复杂算法方面有一定的难度，缺点是价格比较高。</a:t>
            </a:r>
          </a:p>
        </p:txBody>
      </p:sp>
    </p:spTree>
    <p:extLst>
      <p:ext uri="{BB962C8B-B14F-4D97-AF65-F5344CB8AC3E}">
        <p14:creationId xmlns:p14="http://schemas.microsoft.com/office/powerpoint/2010/main" val="264388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a:t>
            </a:r>
          </a:p>
        </p:txBody>
      </p:sp>
      <p:pic>
        <p:nvPicPr>
          <p:cNvPr id="8" name="图片 7">
            <a:extLst>
              <a:ext uri="{FF2B5EF4-FFF2-40B4-BE49-F238E27FC236}">
                <a16:creationId xmlns:a16="http://schemas.microsoft.com/office/drawing/2014/main" id="{D51A6583-9B10-8A4C-B657-4D70D741EC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2103415"/>
            <a:ext cx="6145828" cy="4015370"/>
          </a:xfrm>
          <a:prstGeom prst="rect">
            <a:avLst/>
          </a:prstGeom>
        </p:spPr>
      </p:pic>
      <p:pic>
        <p:nvPicPr>
          <p:cNvPr id="11" name="图片 10">
            <a:extLst>
              <a:ext uri="{FF2B5EF4-FFF2-40B4-BE49-F238E27FC236}">
                <a16:creationId xmlns:a16="http://schemas.microsoft.com/office/drawing/2014/main" id="{7FE3FF8F-CE0E-584C-847C-E4EA9BD3744A}"/>
              </a:ext>
            </a:extLst>
          </p:cNvPr>
          <p:cNvPicPr>
            <a:picLocks noChangeAspect="1"/>
          </p:cNvPicPr>
          <p:nvPr/>
        </p:nvPicPr>
        <p:blipFill>
          <a:blip r:embed="rId3"/>
          <a:stretch>
            <a:fillRect/>
          </a:stretch>
        </p:blipFill>
        <p:spPr>
          <a:xfrm>
            <a:off x="7250509" y="2204864"/>
            <a:ext cx="4621178" cy="3812472"/>
          </a:xfrm>
          <a:prstGeom prst="rect">
            <a:avLst/>
          </a:prstGeom>
        </p:spPr>
      </p:pic>
    </p:spTree>
    <p:extLst>
      <p:ext uri="{BB962C8B-B14F-4D97-AF65-F5344CB8AC3E}">
        <p14:creationId xmlns:p14="http://schemas.microsoft.com/office/powerpoint/2010/main" val="139908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ASIC</a:t>
            </a:r>
            <a:r>
              <a:rPr lang="zh-CN" altLang="en-US" b="1" dirty="0">
                <a:latin typeface="Gill Sans MT" panose="020B0502020104020203" pitchFamily="34" charset="0"/>
              </a:rPr>
              <a:t>（</a:t>
            </a:r>
            <a:r>
              <a:rPr lang="en-US" altLang="zh-CN" b="1" dirty="0">
                <a:latin typeface="Gill Sans MT" panose="020B0502020104020203" pitchFamily="34" charset="0"/>
              </a:rPr>
              <a:t>Application Specific Integrated Circuits</a:t>
            </a:r>
            <a:r>
              <a:rPr lang="zh-CN" altLang="en-US" b="1" dirty="0">
                <a:latin typeface="Gill Sans MT" panose="020B0502020104020203" pitchFamily="34" charset="0"/>
              </a:rPr>
              <a:t>），即专用集成电路</a:t>
            </a:r>
            <a:r>
              <a:rPr lang="zh-CN" altLang="en-US" dirty="0">
                <a:latin typeface="Gill Sans MT" panose="020B0502020104020203" pitchFamily="34" charset="0"/>
              </a:rPr>
              <a:t>，是一种为专用目的设计，面向特定用户需求的定制芯片，在大规模量产的情况下具备性能更强、体积更小、功耗更低、成本更低、可靠性更髙等优点。</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ASIC</a:t>
            </a:r>
            <a:r>
              <a:rPr lang="zh-CN" altLang="en-US" dirty="0">
                <a:latin typeface="Gill Sans MT" panose="020B0502020104020203" pitchFamily="34" charset="0"/>
              </a:rPr>
              <a:t>与</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不同，</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除了是一种技术路线之外，还是实实在在的确定产品，而</a:t>
            </a:r>
            <a:r>
              <a:rPr lang="en-US" altLang="zh-CN" dirty="0">
                <a:latin typeface="Gill Sans MT" panose="020B0502020104020203" pitchFamily="34" charset="0"/>
              </a:rPr>
              <a:t>ASIC</a:t>
            </a:r>
            <a:r>
              <a:rPr lang="zh-CN" altLang="en-US" dirty="0">
                <a:latin typeface="Gill Sans MT" panose="020B0502020104020203" pitchFamily="34" charset="0"/>
              </a:rPr>
              <a:t>就是一种技术路线或者方案，其呈现出的最终形态与功能也是多种多样。</a:t>
            </a:r>
          </a:p>
        </p:txBody>
      </p:sp>
    </p:spTree>
    <p:extLst>
      <p:ext uri="{BB962C8B-B14F-4D97-AF65-F5344CB8AC3E}">
        <p14:creationId xmlns:p14="http://schemas.microsoft.com/office/powerpoint/2010/main" val="35371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a:t>
            </a:r>
          </a:p>
        </p:txBody>
      </p:sp>
      <p:pic>
        <p:nvPicPr>
          <p:cNvPr id="3" name="图片 2">
            <a:extLst>
              <a:ext uri="{FF2B5EF4-FFF2-40B4-BE49-F238E27FC236}">
                <a16:creationId xmlns:a16="http://schemas.microsoft.com/office/drawing/2014/main" id="{42C4C80E-8591-004F-8822-165804B3655E}"/>
              </a:ext>
            </a:extLst>
          </p:cNvPr>
          <p:cNvPicPr>
            <a:picLocks noChangeAspect="1"/>
          </p:cNvPicPr>
          <p:nvPr/>
        </p:nvPicPr>
        <p:blipFill>
          <a:blip r:embed="rId2"/>
          <a:stretch>
            <a:fillRect/>
          </a:stretch>
        </p:blipFill>
        <p:spPr>
          <a:xfrm>
            <a:off x="587221" y="2145982"/>
            <a:ext cx="11036300" cy="4406900"/>
          </a:xfrm>
          <a:prstGeom prst="rect">
            <a:avLst/>
          </a:prstGeom>
        </p:spPr>
      </p:pic>
    </p:spTree>
    <p:extLst>
      <p:ext uri="{BB962C8B-B14F-4D97-AF65-F5344CB8AC3E}">
        <p14:creationId xmlns:p14="http://schemas.microsoft.com/office/powerpoint/2010/main" val="87655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Application scenario</a:t>
            </a:r>
            <a:r>
              <a:rPr lang="zh-CN" altLang="en-US" sz="8800" dirty="0">
                <a:solidFill>
                  <a:srgbClr val="C00000"/>
                </a:solidFill>
              </a:rPr>
              <a:t> </a:t>
            </a:r>
            <a:r>
              <a:rPr lang="en-US" altLang="zh-CN" sz="8800" dirty="0">
                <a:solidFill>
                  <a:srgbClr val="C00000"/>
                </a:solidFill>
              </a:rPr>
              <a:t>AI</a:t>
            </a:r>
            <a:r>
              <a:rPr lang="zh-CN" altLang="en-US" sz="8800" dirty="0">
                <a:solidFill>
                  <a:srgbClr val="C00000"/>
                </a:solidFill>
              </a:rPr>
              <a:t>芯片应用场景</a:t>
            </a:r>
          </a:p>
        </p:txBody>
      </p:sp>
    </p:spTree>
    <p:extLst>
      <p:ext uri="{BB962C8B-B14F-4D97-AF65-F5344CB8AC3E}">
        <p14:creationId xmlns:p14="http://schemas.microsoft.com/office/powerpoint/2010/main" val="36235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zh-CN" altLang="en-US" dirty="0"/>
              <a:t>芯片场景</a:t>
            </a:r>
            <a:endParaRPr kumimoji="1" lang="zh-CN" altLang="en-US" dirty="0"/>
          </a:p>
        </p:txBody>
      </p:sp>
      <p:sp>
        <p:nvSpPr>
          <p:cNvPr id="10" name="内容占位符 5">
            <a:extLst>
              <a:ext uri="{FF2B5EF4-FFF2-40B4-BE49-F238E27FC236}">
                <a16:creationId xmlns:a16="http://schemas.microsoft.com/office/drawing/2014/main" id="{C75F60FE-57BA-5945-8A80-05D8410C03DA}"/>
              </a:ext>
            </a:extLst>
          </p:cNvPr>
          <p:cNvSpPr>
            <a:spLocks noGrp="1"/>
          </p:cNvSpPr>
          <p:nvPr>
            <p:ph sz="half" idx="1"/>
          </p:nvPr>
        </p:nvSpPr>
        <p:spPr>
          <a:xfrm>
            <a:off x="565856" y="1510849"/>
            <a:ext cx="2199524" cy="432048"/>
          </a:xfrm>
        </p:spPr>
        <p:txBody>
          <a:bodyPr/>
          <a:lstStyle/>
          <a:p>
            <a:pPr marL="0" indent="0" algn="ctr">
              <a:buNone/>
            </a:pPr>
            <a:r>
              <a:rPr lang="en-US" altLang="zh-CN" dirty="0">
                <a:latin typeface="Gill Sans MT" panose="020B0502020104020203" pitchFamily="34" charset="0"/>
              </a:rPr>
              <a:t>AI</a:t>
            </a:r>
            <a:r>
              <a:rPr lang="zh-CN" altLang="en-US" dirty="0">
                <a:latin typeface="Gill Sans MT" panose="020B0502020104020203" pitchFamily="34" charset="0"/>
              </a:rPr>
              <a:t> 计算中心</a:t>
            </a:r>
          </a:p>
        </p:txBody>
      </p:sp>
      <p:sp>
        <p:nvSpPr>
          <p:cNvPr id="11" name="内容占位符 5">
            <a:extLst>
              <a:ext uri="{FF2B5EF4-FFF2-40B4-BE49-F238E27FC236}">
                <a16:creationId xmlns:a16="http://schemas.microsoft.com/office/drawing/2014/main" id="{2EEF25AB-C722-5C48-8A31-92826B20A2A5}"/>
              </a:ext>
            </a:extLst>
          </p:cNvPr>
          <p:cNvSpPr txBox="1">
            <a:spLocks/>
          </p:cNvSpPr>
          <p:nvPr/>
        </p:nvSpPr>
        <p:spPr>
          <a:xfrm>
            <a:off x="3389965" y="1510849"/>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自动驾驶</a:t>
            </a:r>
          </a:p>
        </p:txBody>
      </p:sp>
      <p:sp>
        <p:nvSpPr>
          <p:cNvPr id="12" name="内容占位符 5">
            <a:extLst>
              <a:ext uri="{FF2B5EF4-FFF2-40B4-BE49-F238E27FC236}">
                <a16:creationId xmlns:a16="http://schemas.microsoft.com/office/drawing/2014/main" id="{4351CD73-76A2-224E-BA3F-B92D81817CF1}"/>
              </a:ext>
            </a:extLst>
          </p:cNvPr>
          <p:cNvSpPr txBox="1">
            <a:spLocks/>
          </p:cNvSpPr>
          <p:nvPr/>
        </p:nvSpPr>
        <p:spPr>
          <a:xfrm>
            <a:off x="9038183"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dirty="0">
                <a:latin typeface="Gill Sans MT" panose="020B0502020104020203" pitchFamily="34" charset="0"/>
              </a:rPr>
              <a:t>IOT</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应用</a:t>
            </a:r>
          </a:p>
        </p:txBody>
      </p:sp>
      <p:sp>
        <p:nvSpPr>
          <p:cNvPr id="13" name="内容占位符 5">
            <a:extLst>
              <a:ext uri="{FF2B5EF4-FFF2-40B4-BE49-F238E27FC236}">
                <a16:creationId xmlns:a16="http://schemas.microsoft.com/office/drawing/2014/main" id="{59872E0C-406A-6D46-8F03-1D9A683715CB}"/>
              </a:ext>
            </a:extLst>
          </p:cNvPr>
          <p:cNvSpPr txBox="1">
            <a:spLocks/>
          </p:cNvSpPr>
          <p:nvPr/>
        </p:nvSpPr>
        <p:spPr>
          <a:xfrm>
            <a:off x="6214074"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安防应用</a:t>
            </a:r>
          </a:p>
        </p:txBody>
      </p:sp>
      <p:pic>
        <p:nvPicPr>
          <p:cNvPr id="5" name="图片 4">
            <a:extLst>
              <a:ext uri="{FF2B5EF4-FFF2-40B4-BE49-F238E27FC236}">
                <a16:creationId xmlns:a16="http://schemas.microsoft.com/office/drawing/2014/main" id="{049D65AD-5C19-5042-ACF4-4B1D63BAB3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2169" y="2194925"/>
            <a:ext cx="2318489" cy="3754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33F113C0-C7D9-0D43-912D-E456D46E13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
          <a:stretch/>
        </p:blipFill>
        <p:spPr>
          <a:xfrm>
            <a:off x="3462352" y="2199894"/>
            <a:ext cx="2318489" cy="3744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88ACC4C9-C287-C144-8452-602FF8EB74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92535" y="2214645"/>
            <a:ext cx="2318489" cy="3715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C6513781-A56F-0049-B8B2-3A111AFFB3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34"/>
          <a:stretch/>
        </p:blipFill>
        <p:spPr>
          <a:xfrm>
            <a:off x="9122717" y="2200367"/>
            <a:ext cx="2318489" cy="3743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2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1705893" y="1070129"/>
            <a:ext cx="9001000" cy="5233915"/>
          </a:xfrm>
          <a:prstGeom prst="rect">
            <a:avLst/>
          </a:prstGeom>
        </p:spPr>
      </p:pic>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r>
              <a:rPr lang="zh-CN" altLang="en-US" dirty="0"/>
              <a:t>芯片场景</a:t>
            </a:r>
          </a:p>
        </p:txBody>
      </p:sp>
    </p:spTree>
    <p:extLst>
      <p:ext uri="{BB962C8B-B14F-4D97-AF65-F5344CB8AC3E}">
        <p14:creationId xmlns:p14="http://schemas.microsoft.com/office/powerpoint/2010/main" val="252111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505C08-0100-6C44-8786-A309A2CC2B8E}"/>
              </a:ext>
            </a:extLst>
          </p:cNvPr>
          <p:cNvPicPr>
            <a:picLocks noChangeAspect="1"/>
          </p:cNvPicPr>
          <p:nvPr/>
        </p:nvPicPr>
        <p:blipFill>
          <a:blip r:embed="rId2"/>
          <a:stretch>
            <a:fillRect/>
          </a:stretch>
        </p:blipFill>
        <p:spPr>
          <a:xfrm>
            <a:off x="2930029" y="1124744"/>
            <a:ext cx="6048672" cy="5189390"/>
          </a:xfrm>
          <a:prstGeom prst="rect">
            <a:avLst/>
          </a:prstGeom>
        </p:spPr>
      </p:pic>
      <p:sp>
        <p:nvSpPr>
          <p:cNvPr id="2" name="标题 1">
            <a:extLst>
              <a:ext uri="{FF2B5EF4-FFF2-40B4-BE49-F238E27FC236}">
                <a16:creationId xmlns:a16="http://schemas.microsoft.com/office/drawing/2014/main" id="{0BD9DE05-67BB-BD4A-A4DC-21DBE8224E1C}"/>
              </a:ext>
            </a:extLst>
          </p:cNvPr>
          <p:cNvSpPr>
            <a:spLocks noGrp="1"/>
          </p:cNvSpPr>
          <p:nvPr>
            <p:ph type="title"/>
          </p:nvPr>
        </p:nvSpPr>
        <p:spPr/>
        <p:txBody>
          <a:bodyPr/>
          <a:lstStyle/>
          <a:p>
            <a:r>
              <a:rPr lang="zh-CN" altLang="en-US" dirty="0"/>
              <a:t>芯片场景</a:t>
            </a:r>
            <a:endParaRPr kumimoji="1" lang="zh-CN" altLang="en-US" dirty="0"/>
          </a:p>
        </p:txBody>
      </p:sp>
    </p:spTree>
    <p:extLst>
      <p:ext uri="{BB962C8B-B14F-4D97-AF65-F5344CB8AC3E}">
        <p14:creationId xmlns:p14="http://schemas.microsoft.com/office/powerpoint/2010/main" val="25240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r>
              <a:rPr lang="zh-CN" altLang="en-US" dirty="0"/>
              <a:t>芯片场景总结</a:t>
            </a:r>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a:xfrm>
            <a:off x="623635" y="1412776"/>
            <a:ext cx="10963473" cy="4765654"/>
          </a:xfrm>
        </p:spPr>
        <p:txBody>
          <a:bodyPr/>
          <a:lstStyle/>
          <a:p>
            <a:pPr marL="457200" indent="-457200">
              <a:lnSpc>
                <a:spcPct val="150000"/>
              </a:lnSpc>
              <a:spcAft>
                <a:spcPts val="1200"/>
              </a:spcAft>
              <a:buFont typeface="+mj-lt"/>
              <a:buAutoNum type="arabicPeriod"/>
            </a:pPr>
            <a:r>
              <a:rPr lang="en-US" altLang="zh-CN" dirty="0">
                <a:latin typeface="Gill Sans MT" panose="020B0502020104020203" pitchFamily="34" charset="0"/>
              </a:rPr>
              <a:t>Int8</a:t>
            </a:r>
            <a:r>
              <a:rPr lang="zh-CN" altLang="en-US" dirty="0">
                <a:latin typeface="Gill Sans MT" panose="020B0502020104020203" pitchFamily="34" charset="0"/>
              </a:rPr>
              <a:t> 是嵌入式、自主和数据中心推理应用的默认数值精度。对于大多数</a:t>
            </a:r>
            <a:r>
              <a:rPr lang="en-US" altLang="zh-CN" dirty="0">
                <a:latin typeface="Gill Sans MT" panose="020B0502020104020203" pitchFamily="34" charset="0"/>
              </a:rPr>
              <a:t>AI/ML</a:t>
            </a:r>
            <a:r>
              <a:rPr lang="zh-CN" altLang="en-US" dirty="0">
                <a:latin typeface="Gill Sans MT" panose="020B0502020104020203" pitchFamily="34" charset="0"/>
              </a:rPr>
              <a:t>应用程序，</a:t>
            </a:r>
            <a:r>
              <a:rPr lang="en-US" altLang="zh-CN" dirty="0">
                <a:latin typeface="Gill Sans MT" panose="020B0502020104020203" pitchFamily="34" charset="0"/>
              </a:rPr>
              <a:t>int8</a:t>
            </a:r>
            <a:r>
              <a:rPr lang="zh-CN" altLang="en-US" dirty="0">
                <a:latin typeface="Gill Sans MT" panose="020B0502020104020203" pitchFamily="34" charset="0"/>
              </a:rPr>
              <a:t> 精度够用了。但是优部分加速器仍然使用 </a:t>
            </a:r>
            <a:r>
              <a:rPr lang="en-US" altLang="zh-CN" dirty="0">
                <a:latin typeface="Gill Sans MT" panose="020B0502020104020203" pitchFamily="34" charset="0"/>
              </a:rPr>
              <a:t>fp16/bf16</a:t>
            </a:r>
            <a:r>
              <a:rPr lang="zh-CN" altLang="en-US" dirty="0">
                <a:latin typeface="Gill Sans MT" panose="020B0502020104020203" pitchFamily="34" charset="0"/>
              </a:rPr>
              <a:t>进行训练或者推理。</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在数据中心领域，密度变得非常拥挤。在过去的几年里，</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Huawei</a:t>
            </a:r>
            <a:r>
              <a:rPr lang="zh-CN" altLang="en-US" dirty="0">
                <a:latin typeface="Gill Sans MT" panose="020B0502020104020203" pitchFamily="34" charset="0"/>
              </a:rPr>
              <a:t>、</a:t>
            </a:r>
            <a:r>
              <a:rPr lang="en-US" altLang="zh-CN" dirty="0">
                <a:latin typeface="Gill Sans MT" panose="020B0502020104020203" pitchFamily="34" charset="0"/>
              </a:rPr>
              <a:t>Google</a:t>
            </a:r>
            <a:r>
              <a:rPr lang="zh-CN" altLang="en-US" dirty="0">
                <a:latin typeface="Gill Sans MT" panose="020B0502020104020203" pitchFamily="34" charset="0"/>
              </a:rPr>
              <a:t>等头部厂商都相续发布了对应</a:t>
            </a:r>
            <a:r>
              <a:rPr lang="en-US" altLang="zh-CN" dirty="0">
                <a:latin typeface="Gill Sans MT" panose="020B0502020104020203" pitchFamily="34" charset="0"/>
              </a:rPr>
              <a:t>AI</a:t>
            </a:r>
            <a:r>
              <a:rPr lang="zh-CN" altLang="en-US" dirty="0">
                <a:latin typeface="Gill Sans MT" panose="020B0502020104020203" pitchFamily="34" charset="0"/>
              </a:rPr>
              <a:t>计算中心的</a:t>
            </a:r>
            <a:r>
              <a:rPr lang="en-US" altLang="zh-CN" dirty="0">
                <a:latin typeface="Gill Sans MT" panose="020B0502020104020203" pitchFamily="34" charset="0"/>
              </a:rPr>
              <a:t>AI</a:t>
            </a:r>
            <a:r>
              <a:rPr lang="zh-CN" altLang="en-US" dirty="0">
                <a:latin typeface="Gill Sans MT" panose="020B0502020104020203" pitchFamily="34" charset="0"/>
              </a:rPr>
              <a:t>训练加速器。在计算中心中，为了突破互联带宽 </a:t>
            </a:r>
            <a:r>
              <a:rPr lang="en-US" altLang="zh-CN" dirty="0">
                <a:latin typeface="Gill Sans MT" panose="020B0502020104020203" pitchFamily="34" charset="0"/>
              </a:rPr>
              <a:t>PCIe v4 300W</a:t>
            </a:r>
            <a:r>
              <a:rPr lang="zh-CN" altLang="en-US" dirty="0">
                <a:latin typeface="Gill Sans MT" panose="020B0502020104020203" pitchFamily="34" charset="0"/>
              </a:rPr>
              <a:t>的功率限制，</a:t>
            </a:r>
            <a:r>
              <a:rPr lang="en-US" altLang="zh-CN" dirty="0">
                <a:latin typeface="Gill Sans MT" panose="020B0502020104020203" pitchFamily="34" charset="0"/>
              </a:rPr>
              <a:t>PCIe v5</a:t>
            </a:r>
            <a:r>
              <a:rPr lang="zh-CN" altLang="en-US" dirty="0">
                <a:latin typeface="Gill Sans MT" panose="020B0502020104020203" pitchFamily="34" charset="0"/>
              </a:rPr>
              <a:t>备受期待。</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各大厂商针对训练芯片发布了令人印象深刻的性能数据，而且这些公司还宣布了高度可扩展的互联技术，可以将数千张卡片连接在一起。这对于像 </a:t>
            </a:r>
            <a:r>
              <a:rPr lang="en-US" altLang="zh-CN" dirty="0" err="1">
                <a:latin typeface="Gill Sans MT" panose="020B0502020104020203" pitchFamily="34" charset="0"/>
              </a:rPr>
              <a:t>Cerebras</a:t>
            </a:r>
            <a:r>
              <a:rPr lang="zh-CN" altLang="en-US" dirty="0">
                <a:latin typeface="Gill Sans MT" panose="020B0502020104020203" pitchFamily="34" charset="0"/>
              </a:rPr>
              <a:t>、</a:t>
            </a:r>
            <a:r>
              <a:rPr lang="en-US" altLang="zh-CN" dirty="0" err="1">
                <a:latin typeface="Gill Sans MT" panose="020B0502020104020203" pitchFamily="34" charset="0"/>
              </a:rPr>
              <a:t>GraphCore</a:t>
            </a:r>
            <a:r>
              <a:rPr lang="zh-CN" altLang="en-US" dirty="0">
                <a:latin typeface="Gill Sans MT" panose="020B0502020104020203" pitchFamily="34" charset="0"/>
              </a:rPr>
              <a:t>、</a:t>
            </a:r>
            <a:r>
              <a:rPr lang="en-US" altLang="zh-CN" dirty="0" err="1">
                <a:latin typeface="Gill Sans MT" panose="020B0502020104020203" pitchFamily="34" charset="0"/>
              </a:rPr>
              <a:t>Groq</a:t>
            </a:r>
            <a:r>
              <a:rPr lang="zh-CN" altLang="en-US" dirty="0">
                <a:latin typeface="Gill Sans MT" panose="020B0502020104020203" pitchFamily="34" charset="0"/>
              </a:rPr>
              <a:t>、</a:t>
            </a:r>
            <a:r>
              <a:rPr lang="en-US" altLang="zh-CN" dirty="0">
                <a:latin typeface="Gill Sans MT" panose="020B0502020104020203" pitchFamily="34" charset="0"/>
              </a:rPr>
              <a:t>Tesla Dojo</a:t>
            </a:r>
            <a:r>
              <a:rPr lang="zh-CN" altLang="en-US" dirty="0">
                <a:latin typeface="Gill Sans MT" panose="020B0502020104020203" pitchFamily="34" charset="0"/>
              </a:rPr>
              <a:t>的数据流加速器尤其重要，这些加速器是显式</a:t>
            </a:r>
            <a:r>
              <a:rPr lang="en-US" altLang="zh-CN" dirty="0">
                <a:latin typeface="Gill Sans MT" panose="020B0502020104020203" pitchFamily="34" charset="0"/>
              </a:rPr>
              <a:t>/</a:t>
            </a:r>
            <a:r>
              <a:rPr lang="zh-CN" altLang="en-US" dirty="0">
                <a:latin typeface="Gill Sans MT" panose="020B0502020104020203" pitchFamily="34" charset="0"/>
              </a:rPr>
              <a:t>静态编程，或者是路由到计算硬件上的。互联技术使这些加速器能够适应像 </a:t>
            </a:r>
            <a:r>
              <a:rPr lang="en-US" altLang="zh-CN" dirty="0" err="1">
                <a:latin typeface="Gill Sans MT" panose="020B0502020104020203" pitchFamily="34" charset="0"/>
              </a:rPr>
              <a:t>ChatGPT</a:t>
            </a:r>
            <a:r>
              <a:rPr lang="zh-CN" altLang="en-US">
                <a:latin typeface="Gill Sans MT" panose="020B0502020104020203" pitchFamily="34" charset="0"/>
              </a:rPr>
              <a:t> 这样</a:t>
            </a:r>
            <a:r>
              <a:rPr lang="zh-CN" altLang="en-US" dirty="0">
                <a:latin typeface="Gill Sans MT" panose="020B0502020104020203" pitchFamily="34" charset="0"/>
              </a:rPr>
              <a:t>的千亿参数大的模型。</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1461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pPr marL="0" indent="0">
              <a:buFontTx/>
              <a:buNone/>
            </a:pPr>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a:xfrm>
            <a:off x="623635" y="1412776"/>
            <a:ext cx="10963473" cy="1080120"/>
          </a:xfrm>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401" y="2676261"/>
            <a:ext cx="11217939" cy="3377687"/>
          </a:xfrm>
          <a:prstGeom prst="roundRect">
            <a:avLst>
              <a:gd name="adj" fmla="val 47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16450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 r="-1"/>
          <a:stretch/>
        </p:blipFill>
        <p:spPr>
          <a:xfrm>
            <a:off x="1273845" y="2852936"/>
            <a:ext cx="9640125" cy="280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37681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endParaRPr kumimoji="1" lang="zh-CN" altLang="en-US" dirty="0"/>
          </a:p>
        </p:txBody>
      </p:sp>
      <p:pic>
        <p:nvPicPr>
          <p:cNvPr id="7" name="图片 6">
            <a:extLst>
              <a:ext uri="{FF2B5EF4-FFF2-40B4-BE49-F238E27FC236}">
                <a16:creationId xmlns:a16="http://schemas.microsoft.com/office/drawing/2014/main" id="{0BDB6373-7AAB-BF4A-ACEE-BB2EA61C2579}"/>
              </a:ext>
            </a:extLst>
          </p:cNvPr>
          <p:cNvPicPr>
            <a:picLocks noChangeAspect="1"/>
          </p:cNvPicPr>
          <p:nvPr/>
        </p:nvPicPr>
        <p:blipFill>
          <a:blip r:embed="rId2"/>
          <a:stretch>
            <a:fillRect/>
          </a:stretch>
        </p:blipFill>
        <p:spPr>
          <a:xfrm>
            <a:off x="1489869" y="1427987"/>
            <a:ext cx="9375875" cy="4750443"/>
          </a:xfrm>
          <a:prstGeom prst="roundRect">
            <a:avLst>
              <a:gd name="adj" fmla="val 206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339560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677F73-2A2F-C849-82DB-C66C9387A03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8E3B320-B8AF-1B42-AA0D-5F111580D13A}"/>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hlinkClick r:id="rId2"/>
              </a:rPr>
              <a:t>https://caiwuchu.seu.edu.cn/</a:t>
            </a:r>
            <a:endParaRPr lang="en-US" altLang="zh-CN" sz="1200" dirty="0">
              <a:latin typeface="Gill Sans MT" panose="020B0502020104020203" pitchFamily="34" charset="0"/>
            </a:endParaRPr>
          </a:p>
          <a:p>
            <a:pPr>
              <a:lnSpc>
                <a:spcPct val="150000"/>
              </a:lnSpc>
              <a:buFont typeface="+mj-lt"/>
              <a:buAutoNum type="arabicPeriod"/>
            </a:pPr>
            <a:r>
              <a:rPr lang="en-US" altLang="zh-CN" sz="1200" dirty="0">
                <a:latin typeface="Gill Sans MT" panose="020B0502020104020203" pitchFamily="34" charset="0"/>
                <a:hlinkClick r:id="rId3"/>
              </a:rPr>
              <a:t>https://coqube.com/fpga-design-flow/</a:t>
            </a:r>
            <a:endParaRPr lang="en-US" altLang="zh-CN" sz="1200" dirty="0">
              <a:latin typeface="Gill Sans MT" panose="020B0502020104020203" pitchFamily="34" charset="0"/>
            </a:endParaRPr>
          </a:p>
          <a:p>
            <a:pPr>
              <a:lnSpc>
                <a:spcPct val="150000"/>
              </a:lnSpc>
              <a:buFont typeface="+mj-lt"/>
              <a:buAutoNum type="arabicPeriod"/>
            </a:pP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80562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专用处理器</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什么是</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Task</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and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Development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芯片任务和部署</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芯片技术路线</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 scenario</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AI</a:t>
            </a:r>
            <a:r>
              <a:rPr lang="zh-CN" altLang="en-US" dirty="0">
                <a:solidFill>
                  <a:srgbClr val="C00000"/>
                </a:solidFill>
              </a:rPr>
              <a:t> </a:t>
            </a:r>
            <a:r>
              <a:rPr lang="en-US" altLang="zh-CN" dirty="0">
                <a:solidFill>
                  <a:srgbClr val="C00000"/>
                </a:solidFill>
              </a:rPr>
              <a:t>Chip</a:t>
            </a:r>
            <a:br>
              <a:rPr lang="en-US" altLang="zh-CN" dirty="0">
                <a:solidFill>
                  <a:srgbClr val="C00000"/>
                </a:solidFill>
              </a:rPr>
            </a:br>
            <a:r>
              <a:rPr lang="zh-CN" altLang="en-US" dirty="0">
                <a:solidFill>
                  <a:srgbClr val="C00000"/>
                </a:solidFill>
              </a:rPr>
              <a:t>什么是</a:t>
            </a:r>
            <a:r>
              <a:rPr lang="en-US" altLang="zh-CN" dirty="0">
                <a:solidFill>
                  <a:srgbClr val="C00000"/>
                </a:solidFill>
              </a:rPr>
              <a:t>AI</a:t>
            </a:r>
            <a:r>
              <a:rPr lang="zh-CN" altLang="en-US" dirty="0">
                <a:solidFill>
                  <a:srgbClr val="C00000"/>
                </a:solidFill>
              </a:rPr>
              <a:t>芯片</a:t>
            </a:r>
          </a:p>
        </p:txBody>
      </p:sp>
    </p:spTree>
    <p:extLst>
      <p:ext uri="{BB962C8B-B14F-4D97-AF65-F5344CB8AC3E}">
        <p14:creationId xmlns:p14="http://schemas.microsoft.com/office/powerpoint/2010/main" val="57739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4970690" cy="4536504"/>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4188DC6F-0827-D648-ABF9-BCF2CAE76F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47537" y="1093068"/>
            <a:ext cx="5762777" cy="5175920"/>
          </a:xfrm>
          <a:prstGeom prst="rect">
            <a:avLst/>
          </a:prstGeom>
        </p:spPr>
      </p:pic>
    </p:spTree>
    <p:extLst>
      <p:ext uri="{BB962C8B-B14F-4D97-AF65-F5344CB8AC3E}">
        <p14:creationId xmlns:p14="http://schemas.microsoft.com/office/powerpoint/2010/main" val="30342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5042698" cy="4392488"/>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C7A5424F-5884-8444-84A4-5C72DD45BB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857" y="1124744"/>
            <a:ext cx="5388124" cy="5113320"/>
          </a:xfrm>
          <a:prstGeom prst="rect">
            <a:avLst/>
          </a:prstGeom>
        </p:spPr>
      </p:pic>
    </p:spTree>
    <p:extLst>
      <p:ext uri="{BB962C8B-B14F-4D97-AF65-F5344CB8AC3E}">
        <p14:creationId xmlns:p14="http://schemas.microsoft.com/office/powerpoint/2010/main" val="91698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60983-03BD-D946-9E59-171AE2EF4AB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Chip</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and</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GPU</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4">
            <a:extLst>
              <a:ext uri="{FF2B5EF4-FFF2-40B4-BE49-F238E27FC236}">
                <a16:creationId xmlns:a16="http://schemas.microsoft.com/office/drawing/2014/main" id="{D5A7F6BA-3CB8-9A48-A4AE-B9825DD8FF4C}"/>
              </a:ext>
            </a:extLst>
          </p:cNvPr>
          <p:cNvSpPr>
            <a:spLocks noGrp="1"/>
          </p:cNvSpPr>
          <p:nvPr>
            <p:ph sz="half" idx="1"/>
          </p:nvPr>
        </p:nvSpPr>
        <p:spPr>
          <a:xfrm>
            <a:off x="623636" y="1556792"/>
            <a:ext cx="10836632" cy="1080120"/>
          </a:xfrm>
        </p:spPr>
        <p:txBody>
          <a:bodyPr/>
          <a:lstStyle/>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71FA90A7-1866-1F4F-B51A-44030EC52A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2776" y="3140968"/>
            <a:ext cx="10887492" cy="2691290"/>
          </a:xfrm>
          <a:prstGeom prst="rect">
            <a:avLst/>
          </a:prstGeom>
        </p:spPr>
      </p:pic>
    </p:spTree>
    <p:extLst>
      <p:ext uri="{BB962C8B-B14F-4D97-AF65-F5344CB8AC3E}">
        <p14:creationId xmlns:p14="http://schemas.microsoft.com/office/powerpoint/2010/main" val="412673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Task</a:t>
            </a:r>
            <a:r>
              <a:rPr lang="zh-CN" altLang="en-US" sz="8800" dirty="0">
                <a:solidFill>
                  <a:srgbClr val="C00000"/>
                </a:solidFill>
              </a:rPr>
              <a:t> </a:t>
            </a:r>
            <a:r>
              <a:rPr lang="en-US" altLang="zh-CN" sz="8800" dirty="0">
                <a:solidFill>
                  <a:srgbClr val="C00000"/>
                </a:solidFill>
              </a:rPr>
              <a:t>&amp;</a:t>
            </a:r>
            <a:r>
              <a:rPr lang="zh-CN" altLang="en-US" sz="8800" dirty="0">
                <a:solidFill>
                  <a:srgbClr val="C00000"/>
                </a:solidFill>
              </a:rPr>
              <a:t> </a:t>
            </a:r>
            <a:r>
              <a:rPr lang="en-US" altLang="zh-CN" sz="8800" dirty="0">
                <a:solidFill>
                  <a:srgbClr val="C00000"/>
                </a:solidFill>
              </a:rPr>
              <a:t>Development</a:t>
            </a:r>
            <a:br>
              <a:rPr lang="en-US" altLang="zh-CN" dirty="0">
                <a:solidFill>
                  <a:srgbClr val="C00000"/>
                </a:solidFill>
              </a:rPr>
            </a:br>
            <a:r>
              <a:rPr lang="en-US" altLang="zh-CN" dirty="0">
                <a:solidFill>
                  <a:srgbClr val="C00000"/>
                </a:solidFill>
              </a:rPr>
              <a:t>AI</a:t>
            </a:r>
            <a:r>
              <a:rPr lang="zh-CN" altLang="en-US" dirty="0">
                <a:solidFill>
                  <a:srgbClr val="C00000"/>
                </a:solidFill>
              </a:rPr>
              <a:t> 芯片任务和部署</a:t>
            </a:r>
          </a:p>
        </p:txBody>
      </p:sp>
    </p:spTree>
    <p:extLst>
      <p:ext uri="{BB962C8B-B14F-4D97-AF65-F5344CB8AC3E}">
        <p14:creationId xmlns:p14="http://schemas.microsoft.com/office/powerpoint/2010/main" val="313052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31717</TotalTime>
  <Words>1599</Words>
  <Application>Microsoft Macintosh PowerPoint</Application>
  <PresentationFormat>自定义</PresentationFormat>
  <Paragraphs>159</Paragraphs>
  <Slides>31</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31</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AI Chip 什么是AI芯片</vt:lpstr>
      <vt:lpstr>AI 芯片：定义</vt:lpstr>
      <vt:lpstr>AI 芯片：定义</vt:lpstr>
      <vt:lpstr>AI Chip vs CPU and GPU</vt:lpstr>
      <vt:lpstr>Task &amp; Development AI 芯片任务和部署</vt:lpstr>
      <vt:lpstr>AI 芯片任务：训练 与 推理</vt:lpstr>
      <vt:lpstr>AI 芯片部署方式：云、边、端</vt:lpstr>
      <vt:lpstr>AI 芯片部署方式：云、边、端</vt:lpstr>
      <vt:lpstr>RoadMap AI 芯片技术路线</vt:lpstr>
      <vt:lpstr>AI 芯片技术路线</vt:lpstr>
      <vt:lpstr>GPU</vt:lpstr>
      <vt:lpstr>GPU</vt:lpstr>
      <vt:lpstr>FPGA</vt:lpstr>
      <vt:lpstr>FPGA</vt:lpstr>
      <vt:lpstr>ASIC</vt:lpstr>
      <vt:lpstr>ASIC</vt:lpstr>
      <vt:lpstr>Application scenario AI芯片应用场景</vt:lpstr>
      <vt:lpstr>芯片场景</vt:lpstr>
      <vt:lpstr>芯片场景</vt:lpstr>
      <vt:lpstr>芯片场景</vt:lpstr>
      <vt:lpstr>芯片场景总结</vt:lpstr>
      <vt:lpstr>IOT AI应用</vt:lpstr>
      <vt:lpstr>IOT AI应用</vt:lpstr>
      <vt:lpstr>IOT AI应用</vt:lpstr>
      <vt:lpstr>PowerPoint 演示文稿</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5255</cp:revision>
  <dcterms:created xsi:type="dcterms:W3CDTF">2015-01-14T10:38:57Z</dcterms:created>
  <dcterms:modified xsi:type="dcterms:W3CDTF">2023-04-05T02:08:44Z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